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72" r:id="rId1"/>
  </p:sldMasterIdLst>
  <p:notesMasterIdLst>
    <p:notesMasterId r:id="rId22"/>
  </p:notesMasterIdLst>
  <p:sldIdLst>
    <p:sldId id="280" r:id="rId2"/>
    <p:sldId id="357" r:id="rId3"/>
    <p:sldId id="362" r:id="rId4"/>
    <p:sldId id="309" r:id="rId5"/>
    <p:sldId id="347" r:id="rId6"/>
    <p:sldId id="349" r:id="rId7"/>
    <p:sldId id="350" r:id="rId8"/>
    <p:sldId id="341" r:id="rId9"/>
    <p:sldId id="291" r:id="rId10"/>
    <p:sldId id="351" r:id="rId11"/>
    <p:sldId id="352" r:id="rId12"/>
    <p:sldId id="312" r:id="rId13"/>
    <p:sldId id="282" r:id="rId14"/>
    <p:sldId id="365" r:id="rId15"/>
    <p:sldId id="329" r:id="rId16"/>
    <p:sldId id="360" r:id="rId17"/>
    <p:sldId id="324" r:id="rId18"/>
    <p:sldId id="366" r:id="rId19"/>
    <p:sldId id="361" r:id="rId20"/>
    <p:sldId id="363" r:id="rId21"/>
  </p:sldIdLst>
  <p:sldSz cx="9144000" cy="5715000" type="screen16x10"/>
  <p:notesSz cx="6858000" cy="9144000"/>
  <p:defaultTextStyle>
    <a:defPPr>
      <a:defRPr lang="en-US"/>
    </a:defPPr>
    <a:lvl1pPr marL="0" algn="l" defTabSz="713203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02" algn="l" defTabSz="713203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03" algn="l" defTabSz="713203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05" algn="l" defTabSz="713203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07" algn="l" defTabSz="713203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09" algn="l" defTabSz="713203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10" algn="l" defTabSz="713203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212" algn="l" defTabSz="713203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814" algn="l" defTabSz="713203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44" userDrawn="1">
          <p15:clr>
            <a:srgbClr val="A4A3A4"/>
          </p15:clr>
        </p15:guide>
        <p15:guide id="4" orient="horz" pos="1296" userDrawn="1">
          <p15:clr>
            <a:srgbClr val="A4A3A4"/>
          </p15:clr>
        </p15:guide>
        <p15:guide id="5" pos="2880" userDrawn="1">
          <p15:clr>
            <a:srgbClr val="A4A3A4"/>
          </p15:clr>
        </p15:guide>
        <p15:guide id="6" orient="horz" pos="1800" userDrawn="1">
          <p15:clr>
            <a:srgbClr val="A4A3A4"/>
          </p15:clr>
        </p15:guide>
        <p15:guide id="7" pos="4464" userDrawn="1">
          <p15:clr>
            <a:srgbClr val="A4A3A4"/>
          </p15:clr>
        </p15:guide>
        <p15:guide id="8" pos="40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7"/>
    <a:srgbClr val="FFB900"/>
    <a:srgbClr val="00BCF2"/>
    <a:srgbClr val="00B294"/>
    <a:srgbClr val="BAD80A"/>
    <a:srgbClr val="FFFFFF"/>
    <a:srgbClr val="004B50"/>
    <a:srgbClr val="5C2D91"/>
    <a:srgbClr val="B4A0FF"/>
    <a:srgbClr val="B400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605" autoAdjust="0"/>
    <p:restoredTop sz="40632" autoAdjust="0"/>
  </p:normalViewPr>
  <p:slideViewPr>
    <p:cSldViewPr snapToGrid="0">
      <p:cViewPr varScale="1">
        <p:scale>
          <a:sx n="132" d="100"/>
          <a:sy n="132" d="100"/>
        </p:scale>
        <p:origin x="1716" y="120"/>
      </p:cViewPr>
      <p:guideLst>
        <p:guide pos="144"/>
        <p:guide orient="horz" pos="1296"/>
        <p:guide pos="2880"/>
        <p:guide orient="horz" pos="1800"/>
        <p:guide pos="4464"/>
        <p:guide pos="40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2F3BE2-5C17-F645-BF93-BBD4DADA8A4A}" type="datetimeFigureOut">
              <a:rPr lang="en-US" smtClean="0"/>
              <a:t>11/1/2017</a:t>
            </a:fld>
            <a:endParaRPr lang="th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F0EC2C-E6BA-F248-9EDA-113245C923E1}" type="slidenum">
              <a:rPr lang="en-US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35615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ducation.minecraft.net/" TargetMode="External"/><Relationship Id="rId7" Type="http://schemas.openxmlformats.org/officeDocument/2006/relationships/hyperlink" Target="http://studio.code.org/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studio.code.org/" TargetMode="External"/><Relationship Id="rId5" Type="http://schemas.openxmlformats.org/officeDocument/2006/relationships/hyperlink" Target="http://code.org/educate" TargetMode="External"/><Relationship Id="rId4" Type="http://schemas.openxmlformats.org/officeDocument/2006/relationships/hyperlink" Target="https://code.org/educate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crosoft.com/en-us/legal/intellectualproperty/trademarks/en-us.aspx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งานนำเสนอต่อไปนี้มีไว้สำหรับเยาวชนที่มีอายุระหว่าง 5-10 ปี เราขอแนะนำให้คุณวางแผนใช้เวลา 60 นาทีสำหรับกิจกรรมนี้ ลดระยะเวลาสำหรับผู้เข้าร่วมที่อายุน้อย </a:t>
            </a: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 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defRPr/>
            </a:pPr>
            <a:r>
              <a:rPr lang="en-US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สวัสดีทุกคน</a:t>
            </a: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 ฉันชื่อ&lt;name&gt; จาก&lt;organization&gt;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วันนี้เราจะมาทำ Hour of 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with Minecraft กัน </a:t>
            </a: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Hour of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เป็นแคมเปญทั่วโลกจัดโดยองค์กรไม่หวังผลกำไร Code.org เพื่อแสดงว่าทุกคนสามารถเรียนรู้พื้นฐานเกี่ยวกับโค้ดได้ วันนี้คุณจะได้เป็นส่วนหนึ่งของแคมเปญ</a:t>
            </a: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โดยการเรียนรู้การเขียนโค้ดโดยใช้บทช่วยสอนใหม่ของ Minecraft Hour of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จาก Microsoft ก่อนที่จะเริ่ม เราจะขออธิบายสักเล็กน้อยก่อนว่าการเขียนโค้ดคืออะไร สำคัญอย่างไร และเหตุใดจึงเป็นกิจกรรมที่สนุกสนาน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endParaRPr lang="th-TH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เพื่อให้ผู้เข้าร่วมรู้สึกตื่นเต้นไปกับ Hour of Code™!</a:t>
            </a:r>
          </a:p>
          <a:p>
            <a:endParaRPr lang="th-TH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หมายเหตุสำหรับเจ้าหน้าที่ประสานงาน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ไม่ลืมว่าจุดประสงค์หลักของกิจกรรมนี้คือการให้ผู้เข้าร่วมมีส่วนร่วมกับบทช่วยสอน จำกัดเวลาในการนำเสนอให้สอดคล้อง สไลด์ในชุดนี้โดยส่วนใหญ่ออกแบบมาสำหรับแสดงในเวลาสั้นๆ เพื่อสนับสนุนการนำเสนอเชิงสนทนาอย่างรวดเร็ว</a:t>
            </a: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คำอธิบายภาพสำหรับสไลด์นี้</a:t>
            </a:r>
            <a:endParaRPr lang="th-TH" sz="1200" u="sng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sz="1200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ภาพนี้แสดงถึงการเข้าร่วมกิจกรรม Hour of Code™ จากทั่วโลก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th-TH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589337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โค้ดจะช่วยให้คุณสร้างสิ่งใหม่ๆ ดังนั้นจึงช่วยให้มีจินตนาการและความคิดสร้างสรรค์!”</a:t>
            </a:r>
          </a:p>
          <a:p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10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72423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“การเขียนโค้ดคือกิจกรรมที่ทำร่วมกัน! เนื่องจากทุกคนที่เขียนโค้ดจะต้องใช้ทักษะการแก้ไขปัญหาและใช้จินตนาการของตน พวกเขา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ช่วยเหลือซึ่งกันและกันโดยแบ่งปันความคิดและแนวทางการแก้ไขปัญหา!” </a:t>
            </a:r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8641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"คุณชอบทำอะไร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สิ่งนั้นอาจจะเป็นอะไรก็ได้ เช่น อ่านหนังสือ เล่นกีฬา แฟชั่น เล่นวิดีโอเกม"</a:t>
            </a: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การแสดงให้เห็นว่าการเขียนโค้ดเป็นสิ่งที่เกี่ยวข้องกับความสนใจนอกเหนือจากเรื่องของเทคโนโลยี ซึ่งจะทำให้เด็กวัยรุ่นสนใจมากยิ่งขึ้น เป้าหมายคือ เพื่อให้เด็กๆ ได้ลองจินตนาการเกี่ยวกับวิธีการที่จะเปลี่ยนความหลงใหลของตนที่มีเป็นโครงการการเขียนโค้ดที่จะช่วยส่งเสริมความหลงใหลนั้น </a:t>
            </a: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หมายเหตุสำหรับเจ้าหน้าที่ประสานงาน:</a:t>
            </a:r>
            <a:r>
              <a:rPr lang="th-TH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ขอให้ผู้เข้าร่วมแบ่งปันความหลงใหลและความคิด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88437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1" u="sng" dirty="0">
                <a:latin typeface="Tahoma"/>
              </a:rPr>
              <a:t>สคริปต์ตัวอย่าง</a:t>
            </a:r>
          </a:p>
          <a:p>
            <a:endParaRPr lang="th-TH" b="1" u="sng" dirty="0"/>
          </a:p>
          <a:p>
            <a:r>
              <a:rPr lang="th-TH" b="0" u="none" dirty="0">
                <a:latin typeface="Tahoma"/>
              </a:rPr>
              <a:t>"การเขียนโค้ดสามารถเป็นได้ทุกอย่างที่คุณอยากจะทำ!"</a:t>
            </a:r>
          </a:p>
          <a:p>
            <a:endParaRPr lang="th-TH" b="0" u="none" baseline="0" dirty="0"/>
          </a:p>
          <a:p>
            <a:r>
              <a:rPr lang="th-TH" b="0" u="none" baseline="0" dirty="0"/>
              <a:t>*</a:t>
            </a:r>
            <a:r>
              <a:rPr lang="th-TH" b="0" u="none" baseline="0" dirty="0">
                <a:latin typeface="Tahoma"/>
              </a:rPr>
              <a:t>สิ่งที่ต้องการยกเป็นตัวอย่าง</a:t>
            </a:r>
          </a:p>
          <a:p>
            <a:pPr marL="628650" lvl="1" indent="-171450">
              <a:buFont typeface="Arial"/>
              <a:buChar char="•"/>
            </a:pPr>
            <a:r>
              <a:rPr lang="th-TH" sz="1200" kern="1200" dirty="0">
                <a:solidFill>
                  <a:schemeClr val="tx1"/>
                </a:solidFill>
                <a:effectLst/>
                <a:latin typeface="+mn-lt"/>
              </a:rPr>
              <a:t>ผู้ที่ชอบ</a:t>
            </a:r>
            <a:r>
              <a:rPr lang="th-TH" sz="1200" b="1" kern="1200" dirty="0">
                <a:solidFill>
                  <a:schemeClr val="tx1"/>
                </a:solidFill>
                <a:effectLst/>
                <a:latin typeface="+mn-lt"/>
              </a:rPr>
              <a:t>ภาพยนตร์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+mn-lt"/>
              </a:rPr>
              <a:t>สามารถสร้างแอปที่ให้ผู้คนลงคะแนนและพูดคุยเกี่ยวกับภาพยนตร์ได้</a:t>
            </a:r>
            <a:endParaRPr lang="th-TH" dirty="0">
              <a:effectLst/>
            </a:endParaRPr>
          </a:p>
          <a:p>
            <a:pPr marL="628650" lvl="1" indent="-171450">
              <a:buFont typeface="Arial"/>
              <a:buChar char="•"/>
            </a:pPr>
            <a:r>
              <a:rPr lang="th-TH" sz="1200" kern="1200" dirty="0">
                <a:solidFill>
                  <a:schemeClr val="tx1"/>
                </a:solidFill>
                <a:effectLst/>
                <a:latin typeface="+mn-lt"/>
              </a:rPr>
              <a:t>ผู้ที่ชอบ</a:t>
            </a:r>
            <a:r>
              <a:rPr lang="th-TH" sz="1200" b="1" kern="1200" dirty="0">
                <a:solidFill>
                  <a:schemeClr val="tx1"/>
                </a:solidFill>
                <a:effectLst/>
                <a:latin typeface="+mn-lt"/>
              </a:rPr>
              <a:t>วิดีโอเกม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+mn-lt"/>
              </a:rPr>
              <a:t>ก็สามารถสร้างเกมของตนเองได้</a:t>
            </a:r>
          </a:p>
          <a:p>
            <a:pPr marL="628650" lvl="1" indent="-171450">
              <a:buFont typeface="Arial"/>
              <a:buChar char="•"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/>
              </a:rPr>
              <a:t>ผู้ที่ชอบ</a:t>
            </a:r>
            <a:r>
              <a:rPr lang="th-TH" sz="1200" b="1" kern="1200" dirty="0">
                <a:solidFill>
                  <a:schemeClr val="tx1"/>
                </a:solidFill>
                <a:effectLst/>
                <a:latin typeface="Tahoma"/>
              </a:rPr>
              <a:t>กีฬา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/>
              </a:rPr>
              <a:t>สามารถสร้างแอปที่แสดงสถิติคะแนนของทีมในดวงใจของตนเอง </a:t>
            </a:r>
          </a:p>
          <a:p>
            <a:pPr marL="628650" lvl="1" indent="-171450">
              <a:buFont typeface="Arial"/>
              <a:buChar char="•"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/>
              </a:rPr>
              <a:t>ถ้าใครชอบ</a:t>
            </a:r>
            <a:r>
              <a:rPr lang="th-TH" sz="1200" b="1" kern="1200" dirty="0">
                <a:solidFill>
                  <a:schemeClr val="tx1"/>
                </a:solidFill>
                <a:effectLst/>
                <a:latin typeface="Tahoma"/>
              </a:rPr>
              <a:t>การ์ตูนและเหล่ายอดมนุษย์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/>
              </a:rPr>
              <a:t>ก็สามารถสร้างเว็บไซต์เกี่ยวกับตัวละครที่ชื่นชอบได้ </a:t>
            </a:r>
            <a:endParaRPr lang="th-TH" dirty="0">
              <a:effectLst/>
            </a:endParaRPr>
          </a:p>
          <a:p>
            <a:endParaRPr lang="th-TH" b="1" u="sng" dirty="0"/>
          </a:p>
          <a:p>
            <a:r>
              <a:rPr lang="th-TH" b="1" u="sng" dirty="0">
                <a:latin typeface="Tahoma"/>
              </a:rPr>
              <a:t>จุดประสงค์ของสไลด์</a:t>
            </a:r>
          </a:p>
          <a:p>
            <a:endParaRPr lang="th-TH" b="1" u="sng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/>
              </a:rPr>
              <a:t>เพื่อเน้นย้ำว่านอกจากจะค้นพบวิธีการใหม่ๆ ที่มีความสนุกสนานจากขั้นตอนการเขียนโค้ดและการค้นพบสิ่งที่สามารถทำได้จากการเขียนโค้ดเท่านั้น แต่สิ่งที่ได้จากการสร้างสรรค์นั้นก็สามารถแบ่งปันและใช้งานกับเพื่อนๆ ได้เช่นกัน</a:t>
            </a:r>
          </a:p>
          <a:p>
            <a:endParaRPr lang="th-TH" b="1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dirty="0"/>
          </a:p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133974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"คุณพร้อมที่จะเริ่มการเขียนโค้ดแล้วใช่ไหม มาเริ่มกันเลย! </a:t>
            </a: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“สำหรับ Hour of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ในวันนี้ เราจะมาเรียน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บทช่วยสอนที่ได้แรงบันดาลใจมาจากเกม Minecraft</a:t>
            </a: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 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บทช่วยสอนใช้ตัวละครและแนวคิดในเกมวิดีโอ Minecraft แต่บทช่วยสอนไม่ใช่เกม</a:t>
            </a: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ในบทช่วยสอน Minecraft Hour of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คุณจะได้พบ “The Agent” และจะได้เรียนรู้และใช้เทคนิคในการเขียนโค้ดแบบวนรอบ ตรวจสอบแก้ไขจุดบกพร่อง และฟังก์ชันเพื่ออกแบบแนวทางการแก้ไขปัญหาเพื่อแก้ปริศนาและเฝ้าดู The Agent ที่ปฏิบัติการตามคำสั่งของคุณ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endParaRPr lang="th-TH" sz="1200" b="0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200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“คุณจะมีเวลา _____ ในการเล่น หากคุณติดขัด ขอให้อดทน ลองใช้วิธีอื่นในการแก้ปัญหา ขั้นตอนต่อไป ถามเพื่อนข้างๆ และสุดท้ายถ้าคุณต้องการความช่วยเหลือจากฉัน [ยกมือขึ้น ยกนิ้ว ฯลฯ ]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sz="1200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200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อย่าลืมหูฟังล่ะ!”</a:t>
            </a:r>
            <a:endParaRPr lang="th-TH" sz="1200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เพื่อแนะนำ Hour of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หมายเหตุสำหรับเจ้าหน้าที่ประสานงาน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มีบทช่วยสอน Minecraft มากกว่าหนึ่ง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เริ่มจากบทช่วยสอนของปีนี้และใช้บทช่วยสอนอื่นๆ หากเสร็จก่อนเวลา</a:t>
            </a:r>
            <a:r>
              <a:rPr lang="th-TH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บทช่วยสอนแต่ละบทให้แนวคิดที่แตกต่างดังนั้นการทำบทช่วยสอนทั้งหมดเป็นความคิดที่ยอดเยี่ยม!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endParaRPr lang="th-TH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sz="1200" b="1" u="sng" kern="1200" baseline="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ถ้าคุณไม่มีอุปกรณ์ให้ผู้เข้าร่วมคนละเครื่อง ให้ลองจับคู่พวกเขาและให้พวกเขาผลัดกันทำทุกขั้นตอนของแต่ละบทเรียนเพื่อให้ทั้งคู่มีโอกาสได้เป็นทั้งผู้ลงมือทำและผู้สังเกตการณ์ เราขอแนะนำให้ผู้เข้าร่วมแต่ละคนแก้ปริศนาเอง 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หลังจากสิบห้านาที แสดงความยินดีกับกลุ่มสำหรับความคืบหน้าและโค้ดที่พวกเขาเขียนขึ้น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th-TH" sz="1200" b="0" u="non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สำหรับผู้เข้าร่วมที่ทำบทช่วยสอนเสร็จสมบูรณ์และ/หรือมีความเชี่ยวชาญสูง</a:t>
            </a:r>
            <a:r>
              <a:rPr lang="en-US" sz="1200" b="0" u="non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sz="1200" b="1" u="non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Diamond Path </a:t>
            </a:r>
            <a:r>
              <a:rPr lang="th-TH" sz="1200" b="0" u="non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ซึ่งรวมการเขียนโค้ดเพิ่มเติมที่ท้าทายที่พวกเขาต้องทำให้เาร็จสมบูรณ์เพื่อรับเพชรในระดับนั้น</a:t>
            </a:r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14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495727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“ไปที่ code.org/Minecraft เพื่อค้นหา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บทช่วยสอน</a:t>
            </a: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Minecraft Hour of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Hero’s Journey” </a:t>
            </a: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และเริ่มได้! ”</a:t>
            </a: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เพื่อให้เวลาค้นหาบทช่วยสอน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th-TH" altLang="ko-KR" sz="1200" b="1" i="0" u="sng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หมายเหตสำหรับผู้ให้บริการ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ระหว่างเปิดบทช่วยสอนให้เปิดสไลด์นี้ค้างไว้และเปลี่ยนเป็นสไลด์ถัดไปก็ต่อเมื่อกลุ่มของคุณใกล้ถึงตอนจบของบทช่วยสอนแล้ว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ถ้าผู้เข้าร่วมลงชื่อเข้าใช้บทช่วยสอน ระบบจะบันทึกความก้าวหน้าไว้เป็นระดับ พวกเขาจึงสามารถกลับมาทำต่อได้ถ้ายังไม่เสร็จ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เนื่องจากมีเนื้อที่ให้ผู้เข้าร่วมใช้สร้างอะไรก็ได้ตามต้องการ จึงต้องระมัดระวังความเสี่ยงจากเนื้อหาที่สร้างโดยคนหนุ่มสาวและผู้ใช้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ถ้าคุณมีเวลาจำกัด: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ให้เล่นเกมปริศนาให้มากที่สุด เด็กๆ ที่มีความชำนาญอาจสามารถทำเสร็จทั้งหมดได้ภายใน 50-60 นาที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แสดงความยินดีกับนักเรียนในสิ่งที่พวกเขาทำสำเร็จ และบอกให้พวกเขาเขียนโค้ดอีกครั้งจากที่บ้าน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ถ้าคุณมีเวลาเพิ่มเติท: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สั่งให้นักศึกษาสร้างเนื้อหาในปริศนาสุดท้ายต่อในช่วงเวลาเล่นที่ยังเหลือ 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สั่งนักศึกษาให้ย้อนกลับไปยังปริศนาแต่ละข้อแล้วลองให้พวกเขาแก้ปริศนาด้วยวิธีอื่นๆ วิธีนี้จะช่วยเพิ่มโอกาสในการทำซ้ำและการทดลองที่สนุกสนานและน่าสนใจ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th-TH" sz="1200" b="0" u="non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สั่งให้นักศึกษาเล่นผ่าน “Minecraft Hour of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sz="1200" b="0" u="non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Adventurer” และ/หรือ “Minecraft Hour of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sz="1200" b="0" u="non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Designer”</a:t>
            </a:r>
            <a:br>
              <a:rPr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55139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“เอาล่ะทุกคน! พวกคุณมีเวลาอีกเพียงห้านาทีในการทำบทช่วยสอนให้เสร็จ! </a:t>
            </a:r>
          </a:p>
          <a:p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[หากมีการเข้าถึงอุปกรณ์และอินเทอร์เน็ตทั่วไปเพิ่ม] และอย่าลืมว่าคุณสามารถเรียนรู้โค้ดกับ Minecraft ต่อได้”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เพื่อเตือนผู้เข้าร่วมว่าใกล้หมดเวลาและบทช่วยสอนใกล้จะจบลงแล้ว</a:t>
            </a: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16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61085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"กลับไปที่บทสนทนาที่เราเคยคุยกันก่อนหน้านี้กันเถอะ คุณเปลี่ยนความคิดที่มีต่อการเขียนโค้ดแล้วหรือยัง</a:t>
            </a:r>
            <a:r>
              <a:rPr lang="en-US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endParaRPr lang="th-TH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Arial"/>
              <a:buChar char="•"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คุณจะตอบคำถาม “โค้ดคืออะไร” อย่างไรหากครอบครัวหรือเพื่อนของคุณถาม</a:t>
            </a:r>
          </a:p>
          <a:p>
            <a:pPr marL="628650" lvl="1" indent="-171450">
              <a:buFont typeface="Arial"/>
              <a:buChar char="•"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คุณเรียนรู้อะไรบ้าง</a:t>
            </a:r>
          </a:p>
          <a:p>
            <a:pPr marL="628650" lvl="1" indent="-171450">
              <a:buFont typeface="Arial"/>
              <a:buChar char="•"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สิ่งที่ยากที่สุดสำหรับคุณคืออะไร คุณทำอะไรเมื่อคุณติดขัด ทำไมการเขียนโค้ดถึงสำคัญ [ทำให้เกิดความต่อเนื่อง]</a:t>
            </a:r>
          </a:p>
          <a:p>
            <a:pPr marL="628650" lvl="1" indent="-171450">
              <a:buFont typeface="Arial"/>
              <a:buChar char="•"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การเขียนโค้ดสร้างสรรค์อย่างไร [เชื่อมต่อการเขียนโค้ดด้วยวิธีอื่นในการสร้างสรรค์ เช่น ร้องเพลงเต้นรำ สร้าง]</a:t>
            </a:r>
          </a:p>
          <a:p>
            <a:pPr marL="628650" lvl="1" indent="-171450">
              <a:buFont typeface="Arial"/>
              <a:buChar char="•"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ใครเป็นคนเขียนโค้ด [ความพยายามเพื่อก้าวข้ามความเชื่อ เช่น ผู้ชาย คนที่เก่งคณิตศาสตร์ และอื่นๆ]</a:t>
            </a:r>
          </a:p>
          <a:p>
            <a:pPr marL="628650" lvl="1" indent="-171450">
              <a:buFont typeface="Arial"/>
              <a:buChar char="•"/>
            </a:pP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ความคิดในการใช้โค้ดเพื่อสร้างสิ่งที่น่าอัศจรรย์มีอะไรบ้าง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เพื่อนึกถึงคำถามในตอนต้นและดูว่าความคิดเห็นของเด็กๆ ที่เคยมีต่อการเขียนโค้ดเปลี่ยนไปอย่างไร </a:t>
            </a: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คำถามนี้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เป็น</a:t>
            </a: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รุปสำหรับนักเรียนที่จะได้รับการยืนยันว่าสิ่งที่พวกเขาได้รับและสิ่งที่พวกเขาทำในระหว่างการประชุมเป็นสิ่งที่ถูกต้อง วิธีการนี้ช่วยส่งเสริมและให้ความมั่นใจว่าบทสรุปที่เด็กๆ ได้ทำไปแล้วนั้นถูกต้องที่สุดซึ่งจะช่วยรวบรวมที่ได้เรียนรู้ไปแล้วให้เป็นหนึ่งเดียว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endParaRPr lang="th-TH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17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370246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525463"/>
            <a:ext cx="4203700" cy="26289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6" name="Shape 416"/>
          <p:cNvSpPr txBox="1">
            <a:spLocks noGrp="1"/>
          </p:cNvSpPr>
          <p:nvPr>
            <p:ph type="body" idx="1"/>
          </p:nvPr>
        </p:nvSpPr>
        <p:spPr>
          <a:xfrm>
            <a:off x="929644" y="3329942"/>
            <a:ext cx="7437119" cy="3154679"/>
          </a:xfrm>
          <a:prstGeom prst="rect">
            <a:avLst/>
          </a:prstGeom>
          <a:noFill/>
          <a:ln>
            <a:noFill/>
          </a:ln>
        </p:spPr>
        <p:txBody>
          <a:bodyPr lIns="93150" tIns="46550" rIns="93150" bIns="46550" anchor="t" anchorCtr="0">
            <a:noAutofit/>
          </a:bodyPr>
          <a:lstStyle/>
          <a:p>
            <a:pPr rtl="0"/>
            <a:r>
              <a:rPr lang="th-TH" sz="1200" b="1" i="0" u="sng" strike="noStrike" kern="1200" cap="none" dirty="0">
                <a:solidFill>
                  <a:schemeClr val="dk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จุดประสงค์ของสไลด์: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sz="1200" b="0" i="0" u="none" strike="noStrike" kern="1200" cap="none" dirty="0">
                <a:solidFill>
                  <a:schemeClr val="dk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เพื่อจบการฝึกอบรมอย่างน่าจดจำ</a:t>
            </a:r>
            <a:endParaRPr lang="th-TH" b="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br>
              <a:rPr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th-TH" sz="1200" b="1" i="0" u="sng" strike="noStrike" kern="1200" cap="none" dirty="0">
                <a:solidFill>
                  <a:schemeClr val="dk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Calibri"/>
              </a:rPr>
              <a:t>สคริปต์ตัวอย่าง: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“ยินดีด้วย!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คุณทำ Hour of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b="0" u="none" baseline="30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ประจำปีนี้แล้ว</a:t>
            </a:r>
            <a:r>
              <a:rPr lang="th-TH" sz="1200" b="0" u="none" baseline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เสร็จสมบูรณ์แล้ว!”</a:t>
            </a:r>
            <a:endParaRPr lang="th-TH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br>
              <a:rPr lang="en-US" b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th-TH" sz="1200" b="0" i="0" u="none" strike="noStrike" cap="none" dirty="0">
              <a:solidFill>
                <a:schemeClr val="dk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Calibri"/>
            </a:endParaRPr>
          </a:p>
        </p:txBody>
      </p:sp>
      <p:sp>
        <p:nvSpPr>
          <p:cNvPr id="417" name="Shape 417"/>
          <p:cNvSpPr txBox="1">
            <a:spLocks noGrp="1"/>
          </p:cNvSpPr>
          <p:nvPr>
            <p:ph type="sldNum" idx="12"/>
          </p:nvPr>
        </p:nvSpPr>
        <p:spPr>
          <a:xfrm>
            <a:off x="5265811" y="6658666"/>
            <a:ext cx="4028439" cy="350519"/>
          </a:xfrm>
          <a:prstGeom prst="rect">
            <a:avLst/>
          </a:prstGeom>
          <a:noFill/>
          <a:ln>
            <a:noFill/>
          </a:ln>
        </p:spPr>
        <p:txBody>
          <a:bodyPr lIns="93150" tIns="46550" rIns="93150" bIns="465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th-TH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44602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"ขณะนี้ที่คุณกำลังเจริญรอยตามผู้เชี่ยวชาญด้านการเขียนโค้ด คุณสามารถตรวจสอบทรัพยากรต่อไปนี้ได้ฟรี! ตรวจสอบว่าคุณบันทึกลิงก์เหล่านี้ไว้แล้วและอย่าหยุดเขียนโค้ด!"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เพื่อส่งเสริมให้หนุ่มสาวทำตามขั้นตอนถัดไปในการเขียนโค้ด</a:t>
            </a:r>
          </a:p>
          <a:p>
            <a:endParaRPr lang="th-TH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หมายเหตุสำหรับเจ้าหน้าที่ประสานงาน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ผู้เข้าร่วมสามารถเข้าถึง</a:t>
            </a:r>
            <a:r>
              <a:rPr lang="th-TH" sz="1200" b="1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ใบรับรอง Hour of Code™ 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ได้ทุกเมื่อ หลังจากเริ่มทำบทช่วยสอน Hour of Code™ และภายหลังเข้าร่วมกิจกรรม Hour of Code™ ที่ code.org</a:t>
            </a:r>
          </a:p>
          <a:p>
            <a:endParaRPr lang="th-TH" sz="1200" b="0" u="none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ปรับสิ่งที่ใส่ลงในสไลด์แหล่งข้อมูลเพิ่มเติมตามความเหมาะสมสำหรับผู้ชม:</a:t>
            </a:r>
          </a:p>
          <a:p>
            <a:endParaRPr lang="th-TH" sz="1200" b="1" u="none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1200" b="1" u="non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ผู้เข้าร่วมสามารถอัพโหลดโค้ดของตนลงใน Minecraft: Education Edition และ/หรือ Minecraft ใน Windows 10 ถ้ามี</a:t>
            </a:r>
          </a:p>
          <a:p>
            <a:r>
              <a:rPr lang="th-TH" sz="1200" b="0" u="non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ผู้เข้าร่วมสามารถใช้ Code Studio เพื่อนำเข้าโค้ดของพวกเขาในเกมจริง - และดูโค้ดที่มีชีวิตในเกมจริง!</a:t>
            </a:r>
          </a:p>
          <a:p>
            <a:endParaRPr lang="th-TH" sz="1200" b="0" u="none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200" b="1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สำรวจ Minecraft: Education Edition: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Minecraft: Education Edition สร้างขึ้นสำหรับโรงเรียนและมาพร้อมกับเครื่องมือการจัดการชั้นเรียน แผนบทเรียน และอื่นๆ สำหรับข้อมูลเพิ่มเติม ไปที่ </a:t>
            </a:r>
            <a:r>
              <a:rPr lang="th-TH" sz="1200" u="sng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https://education.minecraft.net</a:t>
            </a:r>
            <a:endParaRPr lang="th-TH" sz="1200" b="1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sz="1200" b="1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200" b="1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สำรวจวิธีที่จะนำทักษะดิจิทัลมาใช้กับชุมชนของคุณ ตั้งแต่ความรู้ด้านดิจิทัลไปจนถึงการศึกษาด้านวิทยาการคอมพิวเตอร์</a:t>
            </a:r>
            <a:br>
              <a:rPr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https://Microsoft.com/digitalskills    </a:t>
            </a:r>
          </a:p>
          <a:p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Code.org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th-TH" altLang="ko-KR" sz="1200" b="1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https://code.org/educate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ก้าวล้ำ Hour of Code™ ด้วยเรื่องมือสำหรับผู้สอนของ Code.org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คุณไม่จำเป็นต้องมีประสบการณ์ใดๆ ในการเริ่มสอนวิทยาการคอมพิวเตอร์ในชั้นเรียนของคุณ Code.org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มีหลักสูตร แผนการสอน โปรแกรมการเรียนรู้แบบมืออาชีพคุณภาพสูง และเครื่องมือยอดเยี่ยมมากมายสำหรับทุกระดับชั้น ทุกอย่างที่คุณต้องการโดยไม่มีค่าใช้จ่าย ไปที่ </a:t>
            </a:r>
            <a:r>
              <a:rPr lang="th-TH" altLang="ko-KR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code.org/educate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แล้วเลือกระดับชั้นของคุณเพื่อเริ่มเล่น!</a:t>
            </a:r>
          </a:p>
          <a:p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Studio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th-TH" altLang="ko-KR" sz="1200" b="1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/>
              </a:rPr>
              <a:t>https://studio.code.org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คุณสนุกกับการเล่น Hour of Code™ ไหม โลกของวิทยาการคอมพิวเตอร์มีเรื่องราวอีกมากมายให้สำรวจ! Code Studio มีปริศนา เกม และหลักสูตรมากมายสำหรับทุกช่วงวัย เรียนรู้วิธีสร้างเกมและแอปด้วยตนเอง แล้วแชร์กับเพื่อนๆ ของคุณ ไปที่ </a:t>
            </a:r>
            <a:r>
              <a:rPr lang="th-TH" altLang="ko-KR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7"/>
              </a:rPr>
              <a:t>studio.code.org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แล้วเริ่มเลย! </a:t>
            </a: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19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7787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altLang="ko-KR" sz="1200" b="1" i="0" u="sng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ยินดีต้อนรับ!</a:t>
            </a:r>
            <a:br>
              <a:rPr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แนะนำตัวเองให้ชั้นเรียนรู้จักว่าคุณเป็นใคร ทำอะไร และถ้าคุณทำงานในอุตสาหกรรมเทคโนโลยี ให้บอกพวกเขาว่าทำไมคุณถึงตื่นเต้นไปกับ Hour of Code™ </a:t>
            </a:r>
            <a:br>
              <a:rPr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"ก่อนอื่นเราจะได้ดูวิดีโอสั้นๆ ที่แสดงให้คุณเห็นว่าการเขียนโค้ดได้รับความนิยมมากมายเพียงใดในช่วงไม่กี่ปีที่ผ่านมา และมีคนหนุ่มสาวอย่างคุณมากมายขนาดไหนที่ได้ลองทำ!"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หมายเหตุสำหรับเจ้าหน้าที่ประสานงาน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วิดีโอนี้จะเล่นเองโดยอัตโนมัติเมื่อคุณไปยังสไลด์ถัดไป </a:t>
            </a: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2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040161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 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endParaRPr lang="th-TH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เพื่อสรุปเหตุการณ์</a:t>
            </a: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คำอธิบายภาพสำหรับสไลด์นี้</a:t>
            </a:r>
            <a:endParaRPr lang="th-TH" sz="1200" u="sng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sz="1200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ถ้าต้องการเปลี่ยนภาพนี้ โปรดตรวจสอบว่าภาพใหม่ที่ใช้แทนมีองค์ประกอบตรงกับเกณฑ์ต่อไปนี้ </a:t>
            </a:r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Arial"/>
              <a:buChar char="•"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เป็นภาพของเด็กวัยรุ่นชายและหญิง </a:t>
            </a:r>
            <a:endParaRPr lang="th-TH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Arial"/>
              <a:buChar char="•"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แสดงให้เห็นว่าผู้เข้าร่วมกำลังมีช่วงเวลาที่สนุกสนาน </a:t>
            </a:r>
            <a:endParaRPr lang="th-TH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8650" lvl="1" indent="-171450">
              <a:buFont typeface="Arial"/>
              <a:buChar char="•"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มีคนรวมตัวกันเป็นกลุ่มไม่ใช่ต่างคนต่างอยู่ </a:t>
            </a:r>
          </a:p>
          <a:p>
            <a:pPr marL="628650" lvl="1" indent="-171450">
              <a:buFont typeface="Arial"/>
              <a:buChar char="•"/>
            </a:pPr>
            <a:endParaRPr lang="th-TH" sz="1200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ลิขสิทธิ์ 2017: 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งานนำเสนอนี้ได้รับอนุญาต ไม่ได้ขาย คุณไม่สามารถคัดลอก ดัดแปลงแก้ไข เตรียมงานดัดแปลง แจกจ่าย แสดงในที่สาธารณะ ขาย หรือใช้เนื้อหางานเพื่อวัตถุประสงค์ทางการค้าโดยไม่ได้รับความยินยอมเป็นลายลักษณ์ล่วงหน้าจาก Microsoft Corporation 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งานนำเสนอนี้จัดทำขึ้นเพื่อคุณ "ตามสภาพ” Microsoft ไม่รับประกันทั้งโดยแจ้งหรือโดยนัย  ข้อมูลและมุมมองที่แสดงในงานนำเสนอนี้ รวมทั้ง URL และการอ้างอิงเว็บไซต์อินเทอร์เน็ตอื่นๆ อาจมีการเปลี่ยนแปลงโดยไม่ต้องแจ้งให้ทราบล่วงหน้า  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ตัวอย่างบางส่วนที่อธิบายไว้ในเอกสารนี้มีให้เพื่อเป็นภาพประกอบเท่านั้นและไม่ใช่เรื่องจริง  ไม่มีการเชื่อมโยงหรือการเชื่อมต่อจริงที่มีการจงใจหรือควรสรุป 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คุณสามารถใช้งานนำเสนอนี้เพื่อการใช้ส่วนตัวของคุณรวมถึงห้องเรียนและนักเรียนที่เป็นส่วนหนึ่งของ code.org และกิจกรรมการเขียนโค้ดอื่น  งานนำเสนอนี้ไม่ได้ให้สิทธิ์ทางกฎหมายแก่ทรัพย์สินทางปัญญาใดๆ ในผลิตภัณฑ์ของ Microsoft  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</a:p>
          <a:p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Microsoft และเครื่องหมายการค้าที่มีอยู่ใน 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http://www.microsoft.com/en-us/legal/intellectualproperty/trademarks/en-us.aspx 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เป็นเครื่องหมายการค้าของกลุ่มบริษัท Microsoft  เครื่องหมายอื่นๆ ทั้งหมดเป็นทรัพย์สินของเจ้าของเครื่องหมายนั้นๆ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7132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© Code.org, 2017. Code.org®, โลโก้ CODE และ Hour of Code® เป็นเครื่องหมายการค้าของ Code.org</a:t>
            </a:r>
            <a:endParaRPr kumimoji="0" lang="th-TH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7132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7132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Mojang © 2017. "Minecraft" เป็นเครื่องหมายการค้าของ Mojang AB</a:t>
            </a:r>
          </a:p>
          <a:p>
            <a:pPr marL="0" marR="0" lvl="0" indent="0" algn="l" defTabSz="7132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th-TH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l" defTabSz="71320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h-TH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© 2017 Microsoft Corporation สงวนสิทธิ์</a:t>
            </a:r>
          </a:p>
          <a:p>
            <a:pPr marL="628650" lvl="1" indent="-171450">
              <a:buFont typeface="Arial"/>
              <a:buChar char="•"/>
            </a:pPr>
            <a:endParaRPr lang="th-TH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20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04766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</a:p>
          <a:p>
            <a:endParaRPr lang="th-TH" b="1" u="sng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เพื่อให้กลุ่มวัยรุ่นรู้สึกตื่นเต้นไปกับบทช่วยสอน Hour of Code™</a:t>
            </a: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คำอธิบายภาพสำหรับสไลด์นี้</a:t>
            </a:r>
            <a:endParaRPr lang="th-TH" sz="1200" u="sng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sz="1200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วิดีโอนี้ควรจะเล่นเองโดยอัตโนมัติ </a:t>
            </a:r>
          </a:p>
          <a:p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ถ้าคุณต้องการเปลี่ยนภาษาหรือคำบรรยาย คุณสามารถทำได้ที่ลิงก์ด้านล่างโดยการคลิกรูปเฟือง "การตั้งค่า" ที่มุมล่างขวาของวิดีโอ คุณอาจต้องฝังลิงก์นี้อีกครั้งถ้าต้องการทำเช่นนั้น https://www.youtube.com/watch?t=1&amp;v=2DxWIxec6yo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sz="1200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วิดีโอเพิ่มเติมอาจอยู่ที่ code.org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altLang="ko-KR" sz="1200" b="0" i="0" u="none" strike="noStrike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และถูกแทนที่ถ้าคุณมองหาข้อความอื่นๆ สำหรับผู้ชมของคุณ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3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42005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endParaRPr lang="th-TH" sz="1200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"คุณจะนึกถึงอะไรเมื่อได้ยินคำว่า ‘โค้ด’ และ ‘การเขียนโค้ด’ นึกถึงความลับหรือเปล่า คล้ายๆ กับโค้ดลับ คุณคิดว่าคนที่เขียนโค้ดเป็นคนประเภทไหน ปล่อยให้จินตนาการของล่องลอยไป!"</a:t>
            </a:r>
            <a:endParaRPr lang="th-TH" sz="1200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sz="1200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สไลด์นี้จะเปรียบเสมือนบทนำ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defRPr/>
            </a:pP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เป็นไปได้ที่เด็กๆ อาจจะยังไม่มีคำตอบที่แท้จริงให้กับ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คำถามนี้ </a:t>
            </a: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แต่</a:t>
            </a:r>
            <a:r>
              <a:rPr lang="th-TH" kern="1200" baseline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คำถาม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นี้มี</a:t>
            </a:r>
            <a:r>
              <a:rPr lang="th-TH" kern="1200" baseline="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ไว้เพื่อ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กระตุ้นให้เกิดการอภิปรายภายในห้อง </a:t>
            </a:r>
            <a:r>
              <a:rPr lang="th-TH" b="0" u="none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และคาดเดาว่าก่อนนี้เด็กๆ คิดว่าการเขียนโค้ดจะเกี่ยวข้องกับอะไร </a:t>
            </a: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การสนทนาจะต้องเป็นไปในทิศทางที่สนุกสนานเมื่อตอบคำถามไม่ได้ก็ไม่เป็นไร ในสไลด์ถัดไป เราจะแก้ไขความเข้าใจผิดเกี่ยวกับการเขียนโค้ดโดยทั้งหมดเพื่อเปลี่ยนมุมมองของผู้เข้าร่วมก่อนจะเริ่มต้นบทช่วยสอนกันต่อไป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4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47658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"ตอนนี้เรามาพูดถึงการเขียนโค้ด</a:t>
            </a:r>
            <a:r>
              <a:rPr lang="th-TH" b="0" i="1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ที่แท้จริง</a:t>
            </a: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ว่าเป็นอย่างไร"</a:t>
            </a:r>
          </a:p>
          <a:p>
            <a:endParaRPr lang="th-TH" sz="1200" b="0" u="none" kern="120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สไลด์ที่ 5-7 จะเป็นการอธิบายการเขียนโค้ดในรูปแบบที่ทำความเข้าใจได้ง่ายๆ</a:t>
            </a: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5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71466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การเขียนรหัสเป็นภาษาที่ผู้คนใช้เพื่อให้คำแนะนำด้านเทคโนโลยีเพื่อให้สามารถทำสิ่งที่คุณต้องการได้</a:t>
            </a:r>
            <a:r>
              <a:rPr lang="th-TH" sz="1200" b="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คุณสามารถใช้การเขียนรหัสเพื่อสร้างสิ่งที่วิเศษมากมาย!"</a:t>
            </a:r>
            <a:endParaRPr lang="th-TH" sz="1200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sz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6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66612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"เพื่อที่จะสื่อสารกับคอมพิวเตอร์ เราจะต้องสั่งงานด้วยภาษาที่คอมพิวเตอร์เข้าใจได้ ภาษาที่ว่าก็คือโค้ด!"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7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0908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“คุณคิดว่าคุณมีความสามารถที่จะเขียนโค้ดหรือไม่ ยอดเยี่ยม! ฉันก็คิดว่าอย่างนั้น!"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จุดประสงค์ของสไลด์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u="none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สไลด์ที่ 9-11 จะเป็นการอธิบายถึงคุณสมบัติที่เหมาะกับการเขียนโค้ด</a:t>
            </a:r>
          </a:p>
          <a:p>
            <a:endParaRPr lang="th-TH" b="0" u="none" baseline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200" b="1" u="sng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หมายเหตุสำหรับเจ้าหน้าที่ประสานงาน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เด็กๆ ในวัยนี้จะสนใจเกี่ยวกับเรียนรู้ที่จะทำงานกับผู้อื่น การพัฒนาทักษะความคิดสร้างสรรค์ และการเรียนรู้สิ่งใหม่ๆ 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เป็น</a:t>
            </a:r>
            <a:r>
              <a:rPr lang="th-TH" kern="12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สิ่งสำคัญที่จะเน้นย้ำว่าการเขียนโค้ดรวมทุกสิ่งเหล่านี้</a:t>
            </a:r>
            <a:endParaRPr lang="th-TH" b="0" u="non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8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58281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b="1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สคริปต์ตัวอย่าง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b="0" baseline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"การเขียนโค้ดจะเป็นเรื่องของการแก้ไขปัญหา! </a:t>
            </a:r>
            <a:r>
              <a:rPr lang="th-TH" sz="1200" kern="120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โค้ดเป็นสิ่งที่ใช้สร้างสิ่งใหม่ๆ ที่จะช่วยอำนวยความสะดวกให้กับชีวิตของพวกเรา ตัวอย่างเช่น เมื่อต้องการที่จะพูดคุยกับคนที่ไม่ได้อยู่ใกล้คุณ คุณก็สามารถส่งข้อความไปหาคนนั้นได้ นั่นคือตัวอย่างของการใช้เทคโนโลยีในการแก้ปัญหา!"</a:t>
            </a:r>
          </a:p>
          <a:p>
            <a:endParaRPr lang="th-TH" b="1" u="sng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F0EC2C-E6BA-F248-9EDA-113245C923E1}" type="slidenum">
              <a:rPr lang="en-US" smtClean="0"/>
              <a:t>9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0780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9B59C-C004-5A44-B9CA-56741D3BB1DF}" type="datetime1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372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6A87D-8AFB-9D4F-8D56-1761F024AE1B}" type="datetime1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96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FA237-96DD-B14D-9ABA-F7681A8342CD}" type="datetime1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336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ceBreaker">
    <p:bg>
      <p:bgPr>
        <a:solidFill>
          <a:srgbClr val="002060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600392" y="573617"/>
            <a:ext cx="7772400" cy="1135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333" b="1" i="0" u="none" strike="noStrike" cap="none" baseline="0">
                <a:solidFill>
                  <a:schemeClr val="tx1"/>
                </a:solidFill>
                <a:latin typeface="handy" charset="0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500"/>
            </a:lvl2pPr>
            <a:lvl3pPr lvl="2" indent="0">
              <a:spcBef>
                <a:spcPts val="0"/>
              </a:spcBef>
              <a:buFont typeface="Arial"/>
              <a:buNone/>
              <a:defRPr sz="1500"/>
            </a:lvl3pPr>
            <a:lvl4pPr lvl="3" indent="0">
              <a:spcBef>
                <a:spcPts val="0"/>
              </a:spcBef>
              <a:buFont typeface="Arial"/>
              <a:buNone/>
              <a:defRPr sz="1500"/>
            </a:lvl4pPr>
            <a:lvl5pPr lvl="4" indent="0">
              <a:spcBef>
                <a:spcPts val="0"/>
              </a:spcBef>
              <a:buFont typeface="Arial"/>
              <a:buNone/>
              <a:defRPr sz="1500"/>
            </a:lvl5pPr>
            <a:lvl6pPr lvl="5" indent="0">
              <a:spcBef>
                <a:spcPts val="0"/>
              </a:spcBef>
              <a:buFont typeface="Arial"/>
              <a:buNone/>
              <a:defRPr sz="1500"/>
            </a:lvl6pPr>
            <a:lvl7pPr lvl="6" indent="0">
              <a:spcBef>
                <a:spcPts val="0"/>
              </a:spcBef>
              <a:buFont typeface="Arial"/>
              <a:buNone/>
              <a:defRPr sz="1500"/>
            </a:lvl7pPr>
            <a:lvl8pPr lvl="7" indent="0">
              <a:spcBef>
                <a:spcPts val="0"/>
              </a:spcBef>
              <a:buFont typeface="Arial"/>
              <a:buNone/>
              <a:defRPr sz="1500"/>
            </a:lvl8pPr>
            <a:lvl9pPr lvl="8" indent="0">
              <a:spcBef>
                <a:spcPts val="0"/>
              </a:spcBef>
              <a:buFont typeface="Arial"/>
              <a:buNone/>
              <a:defRPr sz="1500"/>
            </a:lvl9pPr>
          </a:lstStyle>
          <a:p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2362730"/>
            <a:ext cx="9144000" cy="335227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4476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E533D-FE8A-294E-AED5-BA52B60DE48C}" type="datetime1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01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6C25-8D9F-824D-A099-76B21120BAD2}" type="datetime1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46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12BCF-67E0-1648-B4C3-2FAD8AC0B233}" type="datetime1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55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5DDAC-65DB-234E-9294-8A49E7113294}" type="datetime1">
              <a:rPr lang="en-US" smtClean="0"/>
              <a:t>11/1/2017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95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BFDCA-01B5-014B-A3F0-BB00078DC65D}" type="datetime1">
              <a:rPr lang="en-US" smtClean="0"/>
              <a:t>11/1/2017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018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CA397-6A2E-E94F-B8C4-DDF6AF0713D9}" type="datetime1">
              <a:rPr lang="en-US" smtClean="0"/>
              <a:t>11/1/2017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164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C0862-0501-834F-846E-3C6395BB2B9E}" type="datetime1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31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BA573-475B-4B42-AD33-5C1A4303AB89}" type="datetime1">
              <a:rPr lang="en-US" smtClean="0"/>
              <a:t>11/1/2017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04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E46FF7-969A-CE48-B675-E97143700550}" type="datetime1">
              <a:rPr lang="en-US" smtClean="0"/>
              <a:t>11/1/2017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781E3-FF4B-EC42-A17F-8D66E4334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152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98"/>
            <a:ext cx="9144000" cy="57197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99" y="590"/>
            <a:ext cx="9116501" cy="5713820"/>
          </a:xfrm>
          <a:prstGeom prst="rect">
            <a:avLst/>
          </a:prstGeom>
        </p:spPr>
      </p:pic>
      <p:pic>
        <p:nvPicPr>
          <p:cNvPr id="15" name="Picture 14" descr="Microsoft" title="Microsoft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59" y="169793"/>
            <a:ext cx="2956053" cy="108736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29184" y="3922776"/>
            <a:ext cx="48959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ขอต้อนรับสู่ Minecraft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Hour of Code</a:t>
            </a:r>
            <a:r>
              <a:rPr lang="th-TH" sz="36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endParaRPr lang="th-TH" sz="3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itle 6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 dirty="0">
                <a:latin typeface="Tahoma"/>
                <a:cs typeface="Tahoma"/>
              </a:rPr>
              <a:t>ขอต้อนรับสู่ Hour of Code™</a:t>
            </a:r>
            <a:endParaRPr lang="th-TH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1</a:t>
            </a:fld>
            <a:endParaRPr lang="th-TH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28646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9116501" cy="571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300" y="2039112"/>
            <a:ext cx="685800" cy="685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24592" y="2883752"/>
            <a:ext cx="43353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การใช้</a:t>
            </a:r>
            <a:br>
              <a: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จินตนาการของคุณ</a:t>
            </a:r>
          </a:p>
        </p:txBody>
      </p:sp>
      <p:pic>
        <p:nvPicPr>
          <p:cNvPr id="2" name="Picture 1" descr="การ์ตูนรูปหุ่นยนต์ที่บินขึ้นไปในอากาศจากพื้นดิน" title="การ์ตูนรูปหุ่นยนต์ที่บินขึ้นไปในอากาศจากพื้นดิน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674" y="424485"/>
            <a:ext cx="2735326" cy="4997094"/>
          </a:xfrm>
          <a:prstGeom prst="rect">
            <a:avLst/>
          </a:prstGeom>
        </p:spPr>
      </p:pic>
      <p:sp>
        <p:nvSpPr>
          <p:cNvPr id="5" name="Title 4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การใช้จินตนาการของคุณ</a:t>
            </a:r>
            <a:endParaRPr lang="th-TH" dirty="0"/>
          </a:p>
        </p:txBody>
      </p:sp>
      <p:sp>
        <p:nvSpPr>
          <p:cNvPr id="4" name="Slide Number Placeholder 3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10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390589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9116501" cy="571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700" y="2039112"/>
            <a:ext cx="685800" cy="685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24592" y="2883752"/>
            <a:ext cx="43427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การทำงานกับ</a:t>
            </a:r>
            <a:br>
              <a: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เพื่อนๆ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701600" y="1611630"/>
            <a:ext cx="4224748" cy="3563620"/>
            <a:chOff x="4558724" y="1103630"/>
            <a:chExt cx="4601151" cy="3881120"/>
          </a:xfrm>
        </p:grpSpPr>
        <p:pic>
          <p:nvPicPr>
            <p:cNvPr id="2" name="Picture 1" descr="สายรุ้งเชื่อมต่อระหว่างศีรษะของตัวการ์ตูนเด็กหญิงและเด็กชายที่กำลังยิ้มร่าเริงอยู่" title="สายรุ้งเชื่อมต่อระหว่างศีรษะของตัวการ์ตูนเด็กหญิงและเด็กชายที่กำลังยิ้มร่าเริงอยู่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2812" y="1103630"/>
              <a:ext cx="3901313" cy="1905043"/>
            </a:xfrm>
            <a:prstGeom prst="rect">
              <a:avLst/>
            </a:prstGeom>
          </p:spPr>
        </p:pic>
        <p:pic>
          <p:nvPicPr>
            <p:cNvPr id="9" name="Picture 8" descr="ตัวการ์ตูนเด็กผู้ชายยิ้มออกมาในระหว่างที่กำลังทำงานกับคอมพิวเตอร์แล็ปท็อป โดยที่มีสายรุ้งเชื่อมโยงไปยังเด็กผู้หญิงที่ศีรษะของทั้งสองคน" title="ตัวการ์ตูนเด็กผู้ชายส่งยิ้ม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58724" y="2556820"/>
              <a:ext cx="1569025" cy="2427930"/>
            </a:xfrm>
            <a:prstGeom prst="rect">
              <a:avLst/>
            </a:prstGeom>
          </p:spPr>
        </p:pic>
        <p:pic>
          <p:nvPicPr>
            <p:cNvPr id="10" name="Picture 9" descr="ตัวการ์ตูนเด็กผู้หญิงยิ้มออกมาในระหว่างที่กำลังทำงานกับคอมพิวเตอร์แล็ปท็อป โดยที่มีสายรุ้งเชื่อมโยงไปยังเด็กผู้ชายที่ศีรษะของทั้งสองคน" title="ตัวการ์ตูนเด็กผู้หญิงส่งยิ้ม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3986" y="2698750"/>
              <a:ext cx="1985889" cy="2286000"/>
            </a:xfrm>
            <a:prstGeom prst="rect">
              <a:avLst/>
            </a:prstGeom>
          </p:spPr>
        </p:pic>
      </p:grpSp>
      <p:sp>
        <p:nvSpPr>
          <p:cNvPr id="5" name="Title 4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การทำงานกับเพื่อนๆ</a:t>
            </a:r>
            <a:endParaRPr lang="th-TH" dirty="0"/>
          </a:p>
        </p:txBody>
      </p:sp>
      <p:sp>
        <p:nvSpPr>
          <p:cNvPr id="4" name="Slide Number Placeholder 3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11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569500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21"/>
            <a:ext cx="9116501" cy="5715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831" y="2091803"/>
            <a:ext cx="685487" cy="685487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224588" y="2868793"/>
            <a:ext cx="43474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คำถาม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021800" y="1980337"/>
            <a:ext cx="36575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คุณชอบทำสิ่งใดบ้าง</a:t>
            </a:r>
          </a:p>
        </p:txBody>
      </p:sp>
      <p:sp>
        <p:nvSpPr>
          <p:cNvPr id="3" name="Title 2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คุณชอบทำอะไร</a:t>
            </a:r>
            <a:endParaRPr lang="th-TH" dirty="0"/>
          </a:p>
        </p:txBody>
      </p:sp>
      <p:sp>
        <p:nvSpPr>
          <p:cNvPr id="12" name="Slide Number Placeholder 11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12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85430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Boys and Girls Club of Bellevue 1 | by msctz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8" y="0"/>
            <a:ext cx="869632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9" y="0"/>
            <a:ext cx="9116501" cy="5715000"/>
          </a:xfrm>
          <a:prstGeom prst="rect">
            <a:avLst/>
          </a:prstGeom>
        </p:spPr>
      </p:pic>
      <p:sp>
        <p:nvSpPr>
          <p:cNvPr id="3" name="Rectangle 2" descr="&#10;"/>
          <p:cNvSpPr/>
          <p:nvPr/>
        </p:nvSpPr>
        <p:spPr>
          <a:xfrm>
            <a:off x="338328" y="1517904"/>
            <a:ext cx="497305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spc="-3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ด้วยการเรียนรู้การเขียนโค้ด คุณจะได้รู้จักวิธีการสร้างกิจกรรมโปรดของคุณให้สนุกสนานยิ่งกว่าเดิมโดยใช้คอมพิวเตอร์เป็นอุปกรณ์ช่วย!</a:t>
            </a:r>
          </a:p>
        </p:txBody>
      </p:sp>
      <p:sp>
        <p:nvSpPr>
          <p:cNvPr id="6" name="Title 5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ทำให้การเขียนโค้ดเป็นงานที่คุณรัก</a:t>
            </a:r>
            <a:endParaRPr lang="th-TH" dirty="0"/>
          </a:p>
        </p:txBody>
      </p:sp>
      <p:sp>
        <p:nvSpPr>
          <p:cNvPr id="2" name="Slide Number Placeholder 1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13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68200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&#10;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19878"/>
            <a:ext cx="9116501" cy="5715000"/>
          </a:xfrm>
          <a:prstGeom prst="rect">
            <a:avLst/>
          </a:prstGeom>
        </p:spPr>
      </p:pic>
      <p:sp>
        <p:nvSpPr>
          <p:cNvPr id="7" name="Rectangle 6" descr="&#10;"/>
          <p:cNvSpPr/>
          <p:nvPr/>
        </p:nvSpPr>
        <p:spPr>
          <a:xfrm>
            <a:off x="575732" y="2540668"/>
            <a:ext cx="553931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Minecraft Hour of </a:t>
            </a:r>
            <a:r>
              <a:rPr lang="en-US" sz="3600" noProof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</a:t>
            </a:r>
            <a:r>
              <a:rPr lang="en-US" sz="3600" baseline="30000" noProof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TM</a:t>
            </a:r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Hero’s Journey</a:t>
            </a:r>
          </a:p>
        </p:txBody>
      </p:sp>
      <p:sp>
        <p:nvSpPr>
          <p:cNvPr id="5" name="Title 4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How it goes down </a:t>
            </a:r>
          </a:p>
        </p:txBody>
      </p:sp>
      <p:sp>
        <p:nvSpPr>
          <p:cNvPr id="2" name="Slide Number Placeholder 1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BD9EEB-3572-4461-97C5-86AAE9659E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732" y="1004763"/>
            <a:ext cx="4272137" cy="427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603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 descr="&#10;"/>
          <p:cNvSpPr/>
          <p:nvPr/>
        </p:nvSpPr>
        <p:spPr>
          <a:xfrm>
            <a:off x="113486" y="5001859"/>
            <a:ext cx="88570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ค้นหาบทช่วยสอนได้ที่ Code.org/Minecraft</a:t>
            </a:r>
          </a:p>
        </p:txBody>
      </p:sp>
      <p:sp>
        <p:nvSpPr>
          <p:cNvPr id="6" name="Title 5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ค้นหาบทช่วยสอนของคุณ</a:t>
            </a:r>
            <a:endParaRPr lang="th-TH" dirty="0"/>
          </a:p>
        </p:txBody>
      </p:sp>
      <p:sp>
        <p:nvSpPr>
          <p:cNvPr id="3" name="Slide Number Placeholder 2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15</a:t>
            </a:fld>
            <a:endParaRPr lang="th-TH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224889-34B2-41B6-A24A-89B5575AC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8656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860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9116501" cy="5715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04088" y="3694176"/>
            <a:ext cx="3733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สรุป</a:t>
            </a:r>
          </a:p>
        </p:txBody>
      </p:sp>
      <p:sp>
        <p:nvSpPr>
          <p:cNvPr id="4" name="Title 3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สรุป </a:t>
            </a:r>
          </a:p>
        </p:txBody>
      </p:sp>
      <p:sp>
        <p:nvSpPr>
          <p:cNvPr id="3" name="Slide Number Placeholder 2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16</a:t>
            </a:fld>
            <a:endParaRPr lang="th-TH" dirty="0"/>
          </a:p>
        </p:txBody>
      </p:sp>
      <p:pic>
        <p:nvPicPr>
          <p:cNvPr id="7" name="Picture 6" descr="&lt;strong&gt;Hour Glass&lt;/strong&gt; Clip Art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2741" y="1131991"/>
            <a:ext cx="2056668" cy="345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34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&#10;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9" y="0"/>
            <a:ext cx="9116501" cy="57150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831" y="2091803"/>
            <a:ext cx="685487" cy="685487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24588" y="2868793"/>
            <a:ext cx="43474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การอภิปราย:</a:t>
            </a:r>
          </a:p>
        </p:txBody>
      </p:sp>
      <p:sp>
        <p:nvSpPr>
          <p:cNvPr id="15" name="Rectangle 14" descr="&#10;"/>
          <p:cNvSpPr/>
          <p:nvPr/>
        </p:nvSpPr>
        <p:spPr>
          <a:xfrm>
            <a:off x="5021800" y="1900127"/>
            <a:ext cx="36575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หลังจากที่คุณได้ลองใช้บทช่วยสอนแล้ว คราวนี้โค้ดคืออะไร</a:t>
            </a:r>
          </a:p>
        </p:txBody>
      </p:sp>
      <p:sp>
        <p:nvSpPr>
          <p:cNvPr id="4" name="Title 3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ตอนนี้คุณคิดอย่างไรกับการเขียนโค้ด </a:t>
            </a:r>
          </a:p>
        </p:txBody>
      </p:sp>
      <p:sp>
        <p:nvSpPr>
          <p:cNvPr id="3" name="Slide Number Placeholder 2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17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531080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8D7"/>
        </a:solid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0906" y="1227377"/>
            <a:ext cx="3982188" cy="3194547"/>
          </a:xfrm>
          <a:prstGeom prst="rect">
            <a:avLst/>
          </a:prstGeom>
        </p:spPr>
      </p:pic>
      <p:sp>
        <p:nvSpPr>
          <p:cNvPr id="4" name="Shape 400"/>
          <p:cNvSpPr txBox="1">
            <a:spLocks/>
          </p:cNvSpPr>
          <p:nvPr/>
        </p:nvSpPr>
        <p:spPr>
          <a:xfrm>
            <a:off x="1333500" y="4579938"/>
            <a:ext cx="6477000" cy="1135063"/>
          </a:xfrm>
          <a:prstGeom prst="rect">
            <a:avLst/>
          </a:prstGeom>
          <a:noFill/>
          <a:ln>
            <a:noFill/>
          </a:ln>
        </p:spPr>
        <p:txBody>
          <a:bodyPr lIns="76188" tIns="38083" rIns="76188" bIns="38083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pPr algn="ctr">
              <a:buSzPct val="25000"/>
            </a:pPr>
            <a:r>
              <a:rPr lang="th-TH" sz="4800" b="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คุณทำได้แล้ว!</a:t>
            </a:r>
          </a:p>
        </p:txBody>
      </p:sp>
    </p:spTree>
    <p:extLst>
      <p:ext uri="{BB962C8B-B14F-4D97-AF65-F5344CB8AC3E}">
        <p14:creationId xmlns:p14="http://schemas.microsoft.com/office/powerpoint/2010/main" val="1889313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16501" cy="5715000"/>
          </a:xfrm>
          <a:prstGeom prst="rect">
            <a:avLst/>
          </a:prstGeom>
        </p:spPr>
      </p:pic>
      <p:sp>
        <p:nvSpPr>
          <p:cNvPr id="51" name="Rectangle 50" descr="&#10;"/>
          <p:cNvSpPr/>
          <p:nvPr/>
        </p:nvSpPr>
        <p:spPr>
          <a:xfrm>
            <a:off x="566833" y="483999"/>
            <a:ext cx="8158067" cy="1970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th-TH" sz="3600" dirty="0">
                <a:solidFill>
                  <a:prstClr val="whit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คุณสามารถเรียนรู้สิ่งใดในอันดับถัดไป </a:t>
            </a:r>
          </a:p>
          <a:p>
            <a:pPr lvl="0"/>
            <a:r>
              <a:rPr lang="th-TH" sz="3600" dirty="0">
                <a:solidFill>
                  <a:prstClr val="whit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คุณไม่ต้องหยุดอยู่แค่ตรงนี้ </a:t>
            </a:r>
          </a:p>
          <a:p>
            <a:pPr lvl="0"/>
            <a:r>
              <a:rPr lang="th-TH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lvl="0"/>
            <a:r>
              <a:rPr lang="th-TH" sz="1800" dirty="0">
                <a:solidFill>
                  <a:prstClr val="whit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คุณสามารถทำตามขั้นตอนต่อไปนี้เพื่อเฉลิมฉลอง เรียนรู้โดยไม่หยุดยั้ง และเพิ่มเติมความสนุก 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61756" y="2523540"/>
            <a:ext cx="434026" cy="393217"/>
          </a:xfrm>
          <a:prstGeom prst="rect">
            <a:avLst/>
          </a:prstGeom>
          <a:solidFill>
            <a:srgbClr val="00BC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63532" y="3057342"/>
            <a:ext cx="2346939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th-TH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รับใบรับรองของคุณ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71489" y="3951008"/>
            <a:ext cx="23389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ยินดีด้วย! คุณทำได้แล้ว! คุณจะได้ใบรับรองเมื่อสิ้นสุดการเรียนรู้จากบทช่วยสอน</a:t>
            </a:r>
          </a:p>
        </p:txBody>
      </p:sp>
      <p:sp>
        <p:nvSpPr>
          <p:cNvPr id="44" name="Rectangle 43"/>
          <p:cNvSpPr/>
          <p:nvPr/>
        </p:nvSpPr>
        <p:spPr>
          <a:xfrm>
            <a:off x="3187574" y="2523540"/>
            <a:ext cx="393624" cy="393217"/>
          </a:xfrm>
          <a:prstGeom prst="rect">
            <a:avLst/>
          </a:prstGeom>
          <a:solidFill>
            <a:srgbClr val="00BC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</a:p>
        </p:txBody>
      </p:sp>
      <p:sp>
        <p:nvSpPr>
          <p:cNvPr id="52" name="Rectangle 51" descr="&#10;"/>
          <p:cNvSpPr/>
          <p:nvPr/>
        </p:nvSpPr>
        <p:spPr>
          <a:xfrm>
            <a:off x="3055679" y="3013800"/>
            <a:ext cx="22959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เล่นเพิ่มเติม</a:t>
            </a:r>
          </a:p>
        </p:txBody>
      </p:sp>
      <p:sp>
        <p:nvSpPr>
          <p:cNvPr id="53" name="Rectangle 52" descr="&#10;"/>
          <p:cNvSpPr/>
          <p:nvPr/>
        </p:nvSpPr>
        <p:spPr>
          <a:xfrm>
            <a:off x="3051597" y="3956625"/>
            <a:ext cx="2917146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th-TH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อัปโหลดโค้ดของคุณไปที่ Minecraft: Education Edition เพื่อดูโค้ดที่มีชีวิตในเกมจริง!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113632" y="2523540"/>
            <a:ext cx="434026" cy="393217"/>
          </a:xfrm>
          <a:prstGeom prst="rect">
            <a:avLst/>
          </a:prstGeom>
          <a:solidFill>
            <a:srgbClr val="00BC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</a:p>
        </p:txBody>
      </p:sp>
      <p:sp>
        <p:nvSpPr>
          <p:cNvPr id="54" name="Rectangle 53" descr="&#10;"/>
          <p:cNvSpPr/>
          <p:nvPr/>
        </p:nvSpPr>
        <p:spPr>
          <a:xfrm>
            <a:off x="6015088" y="3013800"/>
            <a:ext cx="22959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เรียนรู้เพิ่มเติม</a:t>
            </a:r>
          </a:p>
          <a:p>
            <a:endParaRPr lang="th-TH" sz="2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5" name="Rectangle 54" descr="&#10;"/>
          <p:cNvSpPr/>
          <p:nvPr/>
        </p:nvSpPr>
        <p:spPr>
          <a:xfrm>
            <a:off x="6018618" y="3951008"/>
            <a:ext cx="2825837" cy="12223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th-TH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สำรวจแหล่งข้อมูลเพิ่มเติมที่ Microsoft.com/</a:t>
            </a:r>
          </a:p>
          <a:p>
            <a:r>
              <a:rPr lang="th-TH" sz="1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digitalskills</a:t>
            </a:r>
          </a:p>
        </p:txBody>
      </p:sp>
      <p:sp>
        <p:nvSpPr>
          <p:cNvPr id="4" name="Title 3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ขั้นตอนต่อไป</a:t>
            </a:r>
            <a:endParaRPr lang="th-TH" dirty="0"/>
          </a:p>
        </p:txBody>
      </p:sp>
      <p:sp>
        <p:nvSpPr>
          <p:cNvPr id="2" name="Slide Number Placeholder 1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19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925401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9116501" cy="5715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47700" y="2239871"/>
            <a:ext cx="29617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มาพูดถึงโค้ดกันเถอะ</a:t>
            </a:r>
          </a:p>
        </p:txBody>
      </p:sp>
      <p:pic>
        <p:nvPicPr>
          <p:cNvPr id="3" name="Picture 2" descr="ตัวการ์ตูนรูปจรวดบินไปตามสายรุ้ง" title="ตัวการ์ตูนรูปจรวดบินไปตามสายรุ้ง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549" y="1031441"/>
            <a:ext cx="5991857" cy="4470315"/>
          </a:xfrm>
          <a:prstGeom prst="rect">
            <a:avLst/>
          </a:prstGeom>
        </p:spPr>
      </p:pic>
      <p:sp>
        <p:nvSpPr>
          <p:cNvPr id="5" name="Title 4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มาพูดถึงการเขียนโค้ดกันเถอะ</a:t>
            </a:r>
            <a:endParaRPr lang="th-TH" dirty="0"/>
          </a:p>
        </p:txBody>
      </p:sp>
      <p:sp>
        <p:nvSpPr>
          <p:cNvPr id="2" name="Slide Number Placeholder 1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2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646841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กลุ่มเด็กผู้ชายและผู้หญิงมองหาตำแหน่งที่จะส่งยิ้มให้กับกล้องบนแล็ปท็อปที่ใช้ร่วมกัน&#10;" title="กลุ่มเด็กผู้ชายและผู้หญิงมองหาตำแหน่งที่จะส่งยิ้มให้กับกล้องบนแล็ปท็อปที่ใช้ร่วมกัน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148" y="111816"/>
            <a:ext cx="8864600" cy="55350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57"/>
            <a:ext cx="9116501" cy="5715000"/>
          </a:xfrm>
          <a:prstGeom prst="rect">
            <a:avLst/>
          </a:prstGeom>
        </p:spPr>
      </p:pic>
      <p:sp>
        <p:nvSpPr>
          <p:cNvPr id="13" name="Rectangle 12" descr="ขอบคุณที่เข้าร่วม Hour of Code™&#10;"/>
          <p:cNvSpPr/>
          <p:nvPr/>
        </p:nvSpPr>
        <p:spPr>
          <a:xfrm>
            <a:off x="437177" y="2244267"/>
            <a:ext cx="52968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ขอบคุณที่เข้าร่วม Minecraft</a:t>
            </a:r>
            <a:r>
              <a:rPr lang="th-TH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Hour of Code™</a:t>
            </a:r>
          </a:p>
        </p:txBody>
      </p:sp>
      <p:sp>
        <p:nvSpPr>
          <p:cNvPr id="5" name="Title 4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ขอบคุณที่เข้าร่วม! </a:t>
            </a:r>
          </a:p>
        </p:txBody>
      </p:sp>
      <p:sp>
        <p:nvSpPr>
          <p:cNvPr id="3" name="Slide Number Placeholder 2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20</a:t>
            </a:fld>
            <a:endParaRPr lang="th-TH" dirty="0"/>
          </a:p>
        </p:txBody>
      </p:sp>
      <p:pic>
        <p:nvPicPr>
          <p:cNvPr id="9" name="Picture 8" descr="Microsoft" title="Microsoft">
            <a:extLst>
              <a:ext uri="{FF2B5EF4-FFF2-40B4-BE49-F238E27FC236}">
                <a16:creationId xmlns:a16="http://schemas.microsoft.com/office/drawing/2014/main" id="{5653E009-B5A2-4464-BC7F-7D1459EA26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397" y="4668558"/>
            <a:ext cx="1887292" cy="6942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B7DC14B-808E-4208-B3D0-3A1E3411E9AB}"/>
              </a:ext>
            </a:extLst>
          </p:cNvPr>
          <p:cNvSpPr/>
          <p:nvPr/>
        </p:nvSpPr>
        <p:spPr>
          <a:xfrm>
            <a:off x="369163" y="4347123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defRPr/>
            </a:pPr>
            <a:endParaRPr lang="th-TH" sz="1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defRPr/>
            </a:pPr>
            <a:r>
              <a:rPr lang="th-TH" sz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© Code.org, 2017. Code.org</a:t>
            </a:r>
            <a:r>
              <a:rPr lang="th-TH" sz="12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®</a:t>
            </a:r>
            <a:r>
              <a:rPr lang="th-TH" sz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โลโก้ CODE และ Hour of Code</a:t>
            </a:r>
            <a:r>
              <a:rPr lang="th-TH" sz="1200" baseline="3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®</a:t>
            </a:r>
            <a:r>
              <a:rPr lang="th-TH" sz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เป็นเครื่องหมายการค้าของ Code.org</a:t>
            </a:r>
          </a:p>
          <a:p>
            <a:pPr lvl="0">
              <a:defRPr/>
            </a:pPr>
            <a:r>
              <a:rPr lang="th-TH" sz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Mojang © 2017. "Minecraft" เป็นเครื่องหมายการค้าของ Mojang AB</a:t>
            </a:r>
          </a:p>
          <a:p>
            <a:pPr lvl="0">
              <a:defRPr/>
            </a:pPr>
            <a:r>
              <a:rPr lang="th-TH" sz="1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© 2017 Microsoft Corporation สงวนสิทธิ์</a:t>
            </a:r>
          </a:p>
        </p:txBody>
      </p:sp>
    </p:spTree>
    <p:extLst>
      <p:ext uri="{BB962C8B-B14F-4D97-AF65-F5344CB8AC3E}">
        <p14:creationId xmlns:p14="http://schemas.microsoft.com/office/powerpoint/2010/main" val="3137942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Hour of Code 2015 - WORLDWIDE.mp4" descr="เด็กๆ ชั้นประถมวัยกำลังพิมพ์แท็บเล็ต วิดีโอ Hour of Code™ โดย Code.org&#10;" title="วิดีโอ Hour of Code™ โดย Code.or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9875" y="253999"/>
            <a:ext cx="8636000" cy="5191125"/>
          </a:xfrm>
          <a:prstGeom prst="rect">
            <a:avLst/>
          </a:prstGeom>
        </p:spPr>
      </p:pic>
      <p:sp>
        <p:nvSpPr>
          <p:cNvPr id="4" name="Title 3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 dirty="0">
                <a:latin typeface="Tahoma"/>
                <a:cs typeface="Tahoma"/>
              </a:rPr>
              <a:t>วิดีโอ Hour of Code™ โดย Code.org</a:t>
            </a:r>
          </a:p>
        </p:txBody>
      </p:sp>
      <p:sp>
        <p:nvSpPr>
          <p:cNvPr id="9" name="Slide Number Placeholder 8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3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598971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9116501" cy="571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831" y="2091803"/>
            <a:ext cx="685487" cy="68548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4588" y="2868793"/>
            <a:ext cx="43474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คำถาม</a:t>
            </a:r>
          </a:p>
        </p:txBody>
      </p:sp>
      <p:sp>
        <p:nvSpPr>
          <p:cNvPr id="15" name="Rectangle 14" descr="&#10;"/>
          <p:cNvSpPr/>
          <p:nvPr/>
        </p:nvSpPr>
        <p:spPr>
          <a:xfrm>
            <a:off x="5021800" y="1149340"/>
            <a:ext cx="36575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โค้ดคืออะไร</a:t>
            </a:r>
          </a:p>
          <a:p>
            <a:endParaRPr lang="th-TH" sz="3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th-TH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คุณคิดถึงอะไรเมื่อได้ยินคำว่า "โค้ด"</a:t>
            </a:r>
            <a:endParaRPr lang="th-TH" sz="1800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itle 2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 dirty="0">
                <a:latin typeface="Tahoma"/>
                <a:cs typeface="Tahoma"/>
              </a:rPr>
              <a:t>คุณรู้อะไรเกี่ยวกับ "การเขียนโค้ด" บ้าง </a:t>
            </a:r>
          </a:p>
        </p:txBody>
      </p:sp>
      <p:sp>
        <p:nvSpPr>
          <p:cNvPr id="11" name="Slide Number Placeholder 10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4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044560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2" y="-22504"/>
            <a:ext cx="9116501" cy="5715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71372" y="1980337"/>
            <a:ext cx="36957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การเขียนโค้ดคือวิธีการสร้างแอปและเว็บไชต์</a:t>
            </a:r>
          </a:p>
        </p:txBody>
      </p:sp>
      <p:pic>
        <p:nvPicPr>
          <p:cNvPr id="3" name="Picture 2" descr="ตัวการ์ตูนรูปเด็กผู้ชายที่หลับตาแล้วยิ้มพร้อมกับนึกถึงวิธีการต่างๆ ที่โค้ดจะสื่อให้เห็นชีวิตของเขาได้ หุ่นยนต์ ช้างสีม่วง โทรศัพท์มือถือ และกีตาร์ปนๆ กันอยู่ เป็นภาพความสนุกสนานที่โผล่ขึ้นมาเหนือศีรษะของเด็กผู้ชายเสมือนเป็นจินตนาการของเด็กคนนี้" title="ตัวการ์ตูนรูปเด็กผู้ชายที่นึกถึงหนทางที่โค้ดจะสะท้อนให้เห็นชีวิตของเขา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24212" y="254000"/>
            <a:ext cx="4281663" cy="5238750"/>
          </a:xfrm>
          <a:prstGeom prst="rect">
            <a:avLst/>
          </a:prstGeom>
        </p:spPr>
      </p:pic>
      <p:sp>
        <p:nvSpPr>
          <p:cNvPr id="5" name="Title 4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การเขียนโค้ดคือ... </a:t>
            </a:r>
          </a:p>
        </p:txBody>
      </p:sp>
      <p:sp>
        <p:nvSpPr>
          <p:cNvPr id="4" name="Slide Number Placeholder 3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5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769873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 descr="เด็กชายพูดว่า &quot;สวัสดี!&quot; กับแท็บเล็ตและโทรศัพท์มือถือ แต่อุปกรณ์ทั้งสองอย่างกลับมีท่าทาง &quot;?&quot; - อุปกรณ์ไม่เข้าใจเด็กผู้ชาย นั่นเพราะว่าเขาไม่ได้พูดภาษาของอุปกรณ์&#10;" title="เด็กผู้ชายพูดภาษาอังกฤษกับคอมพิวเตอร์"/>
          <p:cNvGrpSpPr/>
          <p:nvPr/>
        </p:nvGrpSpPr>
        <p:grpSpPr>
          <a:xfrm>
            <a:off x="12700" y="-11663"/>
            <a:ext cx="9116501" cy="5715000"/>
            <a:chOff x="12700" y="-11663"/>
            <a:chExt cx="9116501" cy="5715000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00" y="-11663"/>
              <a:ext cx="9116501" cy="57150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600" y="1680801"/>
              <a:ext cx="2371101" cy="3669074"/>
            </a:xfrm>
            <a:prstGeom prst="rect">
              <a:avLst/>
            </a:prstGeom>
          </p:spPr>
        </p:pic>
        <p:sp>
          <p:nvSpPr>
            <p:cNvPr id="21" name="Rounded Rectangular Callout 20"/>
            <p:cNvSpPr/>
            <p:nvPr/>
          </p:nvSpPr>
          <p:spPr>
            <a:xfrm>
              <a:off x="2428875" y="539750"/>
              <a:ext cx="1635125" cy="904875"/>
            </a:xfrm>
            <a:prstGeom prst="wedgeRoundRectCallout">
              <a:avLst>
                <a:gd name="adj1" fmla="val -34425"/>
                <a:gd name="adj2" fmla="val 9057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508753" y="682625"/>
              <a:ext cx="150812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3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สวัสดี!</a:t>
              </a:r>
              <a:endParaRPr lang="th-TH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4889500" y="1365250"/>
              <a:ext cx="1635125" cy="904875"/>
              <a:chOff x="5810250" y="539750"/>
              <a:chExt cx="1635125" cy="904875"/>
            </a:xfrm>
          </p:grpSpPr>
          <p:sp>
            <p:nvSpPr>
              <p:cNvPr id="23" name="Rounded Rectangular Callout 22"/>
              <p:cNvSpPr/>
              <p:nvPr/>
            </p:nvSpPr>
            <p:spPr>
              <a:xfrm flipH="1">
                <a:off x="5810250" y="539750"/>
                <a:ext cx="1635125" cy="904875"/>
              </a:xfrm>
              <a:prstGeom prst="wedgeRoundRectCallout">
                <a:avLst>
                  <a:gd name="adj1" fmla="val -34425"/>
                  <a:gd name="adj2" fmla="val 90570"/>
                  <a:gd name="adj3" fmla="val 1666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5873750" y="682625"/>
                <a:ext cx="1508126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h-TH" sz="3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?</a:t>
                </a:r>
                <a:endParaRPr lang="th-TH" sz="3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5004747" y="2966096"/>
              <a:ext cx="3440753" cy="1737095"/>
              <a:chOff x="5036497" y="3474096"/>
              <a:chExt cx="3440753" cy="1737095"/>
            </a:xfrm>
          </p:grpSpPr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31456" y="3474096"/>
                <a:ext cx="2745794" cy="1526640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36497" y="3556249"/>
                <a:ext cx="1253628" cy="1654942"/>
              </a:xfrm>
              <a:prstGeom prst="rect">
                <a:avLst/>
              </a:prstGeom>
              <a:scene3d>
                <a:camera prst="orthographicFront">
                  <a:rot lat="0" lon="0" rev="1200000"/>
                </a:camera>
                <a:lightRig rig="threePt" dir="t"/>
              </a:scene3d>
            </p:spPr>
          </p:pic>
        </p:grpSp>
      </p:grpSp>
      <p:sp>
        <p:nvSpPr>
          <p:cNvPr id="5" name="Title 4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คุณสามารถสื่อสารกับคอมพิวเตอร์ได้</a:t>
            </a:r>
            <a:endParaRPr lang="th-TH" dirty="0"/>
          </a:p>
        </p:txBody>
      </p:sp>
      <p:sp>
        <p:nvSpPr>
          <p:cNvPr id="4" name="Slide Number Placeholder 3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6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96595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 descr="เด็กผู้หญิงพูดกับแท็บเล็ตและโทรศัพท์มือถือโดยใช้โค้ด อุปกรณ์ทั้งหมดเข้าใจ เพราะว่าเด็กหญิงพูดภาษาของอุปกรณ์นั่นก้คือ โค้ด" title="เด็กผู้หญิงพูดกับคอมพิวเตอร์โดยใช้โค้ด"/>
          <p:cNvGrpSpPr/>
          <p:nvPr/>
        </p:nvGrpSpPr>
        <p:grpSpPr>
          <a:xfrm>
            <a:off x="12700" y="0"/>
            <a:ext cx="9116501" cy="5715000"/>
            <a:chOff x="12700" y="0"/>
            <a:chExt cx="9116501" cy="5715000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700" y="0"/>
              <a:ext cx="9116501" cy="5715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275" y="1952625"/>
              <a:ext cx="2951251" cy="3397250"/>
            </a:xfrm>
            <a:prstGeom prst="rect">
              <a:avLst/>
            </a:prstGeom>
          </p:spPr>
        </p:pic>
        <p:sp>
          <p:nvSpPr>
            <p:cNvPr id="22" name="Rounded Rectangular Callout 21"/>
            <p:cNvSpPr/>
            <p:nvPr/>
          </p:nvSpPr>
          <p:spPr>
            <a:xfrm>
              <a:off x="2428875" y="539750"/>
              <a:ext cx="1635125" cy="904875"/>
            </a:xfrm>
            <a:prstGeom prst="wedgeRoundRectCallout">
              <a:avLst>
                <a:gd name="adj1" fmla="val -34425"/>
                <a:gd name="adj2" fmla="val 90570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492375" y="682625"/>
              <a:ext cx="150812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h-TH" sz="3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&lt;/&gt; {}</a:t>
              </a:r>
              <a:endParaRPr lang="th-TH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4873625" y="1349375"/>
              <a:ext cx="1635125" cy="904875"/>
              <a:chOff x="4873625" y="1317625"/>
              <a:chExt cx="1635125" cy="904875"/>
            </a:xfrm>
          </p:grpSpPr>
          <p:sp>
            <p:nvSpPr>
              <p:cNvPr id="23" name="Rounded Rectangular Callout 22"/>
              <p:cNvSpPr/>
              <p:nvPr/>
            </p:nvSpPr>
            <p:spPr>
              <a:xfrm flipH="1">
                <a:off x="4873625" y="1317625"/>
                <a:ext cx="1635125" cy="904875"/>
              </a:xfrm>
              <a:prstGeom prst="wedgeRoundRectCallout">
                <a:avLst>
                  <a:gd name="adj1" fmla="val -34425"/>
                  <a:gd name="adj2" fmla="val 90570"/>
                  <a:gd name="adj3" fmla="val 1666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4937124" y="1460500"/>
                <a:ext cx="1508126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th-TH" sz="32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:)</a:t>
                </a:r>
                <a:endParaRPr lang="th-TH" sz="32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5004747" y="2966096"/>
              <a:ext cx="3440753" cy="1737095"/>
              <a:chOff x="5036497" y="3474096"/>
              <a:chExt cx="3440753" cy="1737095"/>
            </a:xfrm>
          </p:grpSpPr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31456" y="3474096"/>
                <a:ext cx="2745794" cy="1526640"/>
              </a:xfrm>
              <a:prstGeom prst="rect">
                <a:avLst/>
              </a:prstGeom>
            </p:spPr>
          </p:pic>
          <p:pic>
            <p:nvPicPr>
              <p:cNvPr id="26" name="Picture 25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36497" y="3556249"/>
                <a:ext cx="1253628" cy="1654942"/>
              </a:xfrm>
              <a:prstGeom prst="rect">
                <a:avLst/>
              </a:prstGeom>
              <a:scene3d>
                <a:camera prst="orthographicFront">
                  <a:rot lat="0" lon="0" rev="1200000"/>
                </a:camera>
                <a:lightRig rig="threePt" dir="t"/>
              </a:scene3d>
            </p:spPr>
          </p:pic>
        </p:grpSp>
      </p:grpSp>
      <p:sp>
        <p:nvSpPr>
          <p:cNvPr id="6" name="Title 5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คอมพิวเตอร์เข้าใจภาษาโค้ด</a:t>
            </a:r>
            <a:endParaRPr lang="th-TH" dirty="0"/>
          </a:p>
        </p:txBody>
      </p:sp>
      <p:sp>
        <p:nvSpPr>
          <p:cNvPr id="4" name="Slide Number Placeholder 3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7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25212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" y="0"/>
            <a:ext cx="9116501" cy="5715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47700" y="2263934"/>
            <a:ext cx="303405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การเขียนโค้ดเป็นเรื่องของ...</a:t>
            </a:r>
          </a:p>
        </p:txBody>
      </p:sp>
      <p:pic>
        <p:nvPicPr>
          <p:cNvPr id="8" name="Picture 7" descr="หุ่นยนต์และเต่ายืนอยู่บนกล่องสี่เหลี่ยม" title="หุ่นยนต์และเต่ายืนอยู่บนกล่องสี่เหลี่ยม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385" y="828358"/>
            <a:ext cx="3120188" cy="4058284"/>
          </a:xfrm>
          <a:prstGeom prst="rect">
            <a:avLst/>
          </a:prstGeom>
        </p:spPr>
      </p:pic>
      <p:sp>
        <p:nvSpPr>
          <p:cNvPr id="4" name="Title 3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การเขียนโค้ดคืออะไร</a:t>
            </a:r>
            <a:endParaRPr lang="th-TH" dirty="0"/>
          </a:p>
        </p:txBody>
      </p:sp>
      <p:sp>
        <p:nvSpPr>
          <p:cNvPr id="2" name="Slide Number Placeholder 1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8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664571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99" y="0"/>
            <a:ext cx="9116501" cy="5715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300" y="2039112"/>
            <a:ext cx="685800" cy="685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24592" y="2883752"/>
            <a:ext cx="43427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การแก้ไขปัญหา</a:t>
            </a:r>
          </a:p>
        </p:txBody>
      </p:sp>
      <p:pic>
        <p:nvPicPr>
          <p:cNvPr id="10" name="Picture 9" descr="ตัวการ์ตูนรูปห่วงที่ท่าทางเหมือนมนุษย์ซึ่งมีสองขาและดวงตาสองข้างยืนอยู่กล่องสี่เหลี่ยม" title="ตัวการ์ตูนรูปห่วงที่ท่าทางเหมือนมนุษย์ซึ่งมีสองขาและดวงตาสองข้างยืนอยู่กล่องสี่เหลี่ยม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170" y="1317873"/>
            <a:ext cx="1656080" cy="3320046"/>
          </a:xfrm>
          <a:prstGeom prst="rect">
            <a:avLst/>
          </a:prstGeom>
        </p:spPr>
      </p:pic>
      <p:sp>
        <p:nvSpPr>
          <p:cNvPr id="6" name="Title 5" hidden="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>
                <a:latin typeface="Tahoma"/>
                <a:cs typeface="Tahoma"/>
              </a:rPr>
              <a:t>การแก้ไขปัญหา</a:t>
            </a:r>
            <a:endParaRPr lang="th-TH" dirty="0"/>
          </a:p>
        </p:txBody>
      </p:sp>
      <p:sp>
        <p:nvSpPr>
          <p:cNvPr id="4" name="Slide Number Placeholder 3" hidden="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781E3-FF4B-EC42-A17F-8D66E4334D12}" type="slidenum">
              <a:rPr lang="en-US" smtClean="0"/>
              <a:pPr/>
              <a:t>9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88821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2354</Words>
  <Application>Microsoft Office PowerPoint</Application>
  <PresentationFormat>On-screen Show (16:10)</PresentationFormat>
  <Paragraphs>320</Paragraphs>
  <Slides>20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handy</vt:lpstr>
      <vt:lpstr>Angsana New</vt:lpstr>
      <vt:lpstr>Arial</vt:lpstr>
      <vt:lpstr>Calibri</vt:lpstr>
      <vt:lpstr>Calibri Light</vt:lpstr>
      <vt:lpstr>Cordia New</vt:lpstr>
      <vt:lpstr>Tahoma</vt:lpstr>
      <vt:lpstr>Office Theme</vt:lpstr>
      <vt:lpstr>ขอต้อนรับสู่ Hour of Code™</vt:lpstr>
      <vt:lpstr>มาพูดถึงการเขียนโค้ดกันเถอะ</vt:lpstr>
      <vt:lpstr>วิดีโอ Hour of Code™ โดย Code.org</vt:lpstr>
      <vt:lpstr>คุณรู้อะไรเกี่ยวกับ "การเขียนโค้ด" บ้าง </vt:lpstr>
      <vt:lpstr>การเขียนโค้ดคือ... </vt:lpstr>
      <vt:lpstr>คุณสามารถสื่อสารกับคอมพิวเตอร์ได้</vt:lpstr>
      <vt:lpstr>คอมพิวเตอร์เข้าใจภาษาโค้ด</vt:lpstr>
      <vt:lpstr>การเขียนโค้ดคืออะไร</vt:lpstr>
      <vt:lpstr>การแก้ไขปัญหา</vt:lpstr>
      <vt:lpstr>การใช้จินตนาการของคุณ</vt:lpstr>
      <vt:lpstr>การทำงานกับเพื่อนๆ</vt:lpstr>
      <vt:lpstr>คุณชอบทำอะไร</vt:lpstr>
      <vt:lpstr>ทำให้การเขียนโค้ดเป็นงานที่คุณรัก</vt:lpstr>
      <vt:lpstr>How it goes down </vt:lpstr>
      <vt:lpstr>ค้นหาบทช่วยสอนของคุณ</vt:lpstr>
      <vt:lpstr>สรุป </vt:lpstr>
      <vt:lpstr>ตอนนี้คุณคิดอย่างไรกับการเขียนโค้ด </vt:lpstr>
      <vt:lpstr>PowerPoint Presentation</vt:lpstr>
      <vt:lpstr>ขั้นตอนต่อไป</vt:lpstr>
      <vt:lpstr>ขอบคุณที่เข้าร่วม!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2016-11-16T16:26:04Z</dcterms:created>
  <dcterms:modified xsi:type="dcterms:W3CDTF">2017-11-01T09:10:24Z</dcterms:modified>
</cp:coreProperties>
</file>

<file path=docProps/thumbnail.jpeg>
</file>